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0"/>
    <p:restoredTop sz="94646"/>
  </p:normalViewPr>
  <p:slideViewPr>
    <p:cSldViewPr snapToGrid="0" snapToObjects="1">
      <p:cViewPr varScale="1">
        <p:scale>
          <a:sx n="115" d="100"/>
          <a:sy n="115" d="100"/>
        </p:scale>
        <p:origin x="472"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slide" Target="slides/slide3.xml"/></Relationships>
</file>

<file path=ppt/media/image1.jpeg>
</file>

<file path=ppt/media/image10.tiff>
</file>

<file path=ppt/media/image2.png>
</file>

<file path=ppt/media/image3.png>
</file>

<file path=ppt/media/image4.png>
</file>

<file path=ppt/media/image5.png>
</file>

<file path=ppt/media/image6.tiff>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s-MX"/>
              <a:t>Haz clic para modificar el estilo de título del patrón</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MX"/>
              <a:t>Haz clic para editar el estilo de subtítulo del patrón</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10/5/19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s-MX"/>
              <a:t>Haz clic para modificar el estilo de título del patrón</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MX"/>
              <a:t>Haz clic en el icono para agregar una imagen</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MX"/>
              <a:t>Haga clic para modificar los estilos de texto del patrón</a:t>
            </a:r>
          </a:p>
        </p:txBody>
      </p:sp>
      <p:sp>
        <p:nvSpPr>
          <p:cNvPr id="5" name="Date Placeholder 4"/>
          <p:cNvSpPr>
            <a:spLocks noGrp="1"/>
          </p:cNvSpPr>
          <p:nvPr>
            <p:ph type="dt" sz="half" idx="10"/>
          </p:nvPr>
        </p:nvSpPr>
        <p:spPr/>
        <p:txBody>
          <a:bodyPr/>
          <a:lstStyle/>
          <a:p>
            <a:fld id="{4509A250-FF31-4206-8172-F9D3106AACB1}" type="datetimeFigureOut">
              <a:rPr lang="en-US" dirty="0"/>
              <a:t>10/5/19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s-MX"/>
              <a:t>Haz clic para modificar el estilo de título del patrón</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MX"/>
              <a:t>Haga clic para modificar los estilos de texto del patrón</a:t>
            </a:r>
          </a:p>
        </p:txBody>
      </p:sp>
      <p:sp>
        <p:nvSpPr>
          <p:cNvPr id="4" name="Date Placeholder 3"/>
          <p:cNvSpPr>
            <a:spLocks noGrp="1"/>
          </p:cNvSpPr>
          <p:nvPr>
            <p:ph type="dt" sz="half" idx="10"/>
          </p:nvPr>
        </p:nvSpPr>
        <p:spPr/>
        <p:txBody>
          <a:bodyPr/>
          <a:lstStyle/>
          <a:p>
            <a:fld id="{4509A250-FF31-4206-8172-F9D3106AACB1}" type="datetimeFigureOut">
              <a:rPr lang="en-US" dirty="0"/>
              <a:t>10/5/19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s-MX"/>
              <a:t>Haz clic para modificar el estilo de título del patrón</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s-MX"/>
              <a:t>Haga clic para modificar los estilos de texto del patrón</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MX"/>
              <a:t>Haga clic para modificar los estilos de texto del patrón</a:t>
            </a:r>
          </a:p>
        </p:txBody>
      </p:sp>
      <p:sp>
        <p:nvSpPr>
          <p:cNvPr id="4" name="Date Placeholder 3"/>
          <p:cNvSpPr>
            <a:spLocks noGrp="1"/>
          </p:cNvSpPr>
          <p:nvPr>
            <p:ph type="dt" sz="half" idx="10"/>
          </p:nvPr>
        </p:nvSpPr>
        <p:spPr/>
        <p:txBody>
          <a:bodyPr/>
          <a:lstStyle/>
          <a:p>
            <a:fld id="{4509A250-FF31-4206-8172-F9D3106AACB1}" type="datetimeFigureOut">
              <a:rPr lang="en-US" dirty="0"/>
              <a:t>10/5/19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‹Nº›</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s-MX"/>
              <a:t>Haz clic para modificar el estilo de título del patrón</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MX"/>
              <a:t>Haga clic para modificar los estilos de texto del patrón</a:t>
            </a:r>
          </a:p>
        </p:txBody>
      </p:sp>
      <p:sp>
        <p:nvSpPr>
          <p:cNvPr id="4" name="Date Placeholder 3"/>
          <p:cNvSpPr>
            <a:spLocks noGrp="1"/>
          </p:cNvSpPr>
          <p:nvPr>
            <p:ph type="dt" sz="half" idx="10"/>
          </p:nvPr>
        </p:nvSpPr>
        <p:spPr/>
        <p:txBody>
          <a:bodyPr/>
          <a:lstStyle/>
          <a:p>
            <a:fld id="{4509A250-FF31-4206-8172-F9D3106AACB1}" type="datetimeFigureOut">
              <a:rPr lang="en-US" dirty="0"/>
              <a:t>10/5/19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olumna 3">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s-MX"/>
              <a:t>Haz clic para modificar el estilo de título del patrón</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MX"/>
              <a:t>Haga clic para modificar los estilos de texto del patrón</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MX"/>
              <a:t>Haga clic para modificar los estilos de texto del patrón</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MX"/>
              <a:t>Haga clic para modificar los estilos de texto del patrón</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MX"/>
              <a:t>Haga clic para modificar los estilos de texto del patrón</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MX"/>
              <a:t>Haga clic para modificar los estilos de texto del patrón</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MX"/>
              <a:t>Haga clic para modificar los estilos de texto del patrón</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10/5/19</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lumna de imagen 3">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s-MX"/>
              <a:t>Haz clic para modificar el estilo de título del patrón</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MX"/>
              <a:t>Haga clic para modificar los estilos de texto del patrón</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MX"/>
              <a:t>Haz clic en el icono para agregar una imagen</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MX"/>
              <a:t>Haga clic para modificar los estilos de texto del patrón</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MX"/>
              <a:t>Haga clic para modificar los estilos de texto del patrón</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MX"/>
              <a:t>Haz clic en el icono para agregar una imagen</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MX"/>
              <a:t>Haga clic para modificar los estilos de texto del patrón</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MX"/>
              <a:t>Haga clic para modificar los estilos de texto del patrón</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MX"/>
              <a:t>Haz clic en el icono para agregar una imagen</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MX"/>
              <a:t>Haga clic para modificar los estilos de texto del patrón</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10/5/19</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MX"/>
              <a:t>Haz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nchorCtr="0"/>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10/5/19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s-MX"/>
              <a:t>Haz clic para modificar el estilo de título del patrón</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10/5/19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MX"/>
              <a:t>Haz clic para modificar el estilo de título del patrón</a:t>
            </a:r>
            <a:endParaRPr lang="en-US" dirty="0"/>
          </a:p>
        </p:txBody>
      </p:sp>
      <p:sp>
        <p:nvSpPr>
          <p:cNvPr id="3" name="Content Placeholder 2"/>
          <p:cNvSpPr>
            <a:spLocks noGrp="1"/>
          </p:cNvSpPr>
          <p:nvPr>
            <p:ph idx="1"/>
          </p:nvPr>
        </p:nvSpPr>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7" name="Date Placeholder 3"/>
          <p:cNvSpPr>
            <a:spLocks noGrp="1"/>
          </p:cNvSpPr>
          <p:nvPr>
            <p:ph type="dt" sz="half" idx="10"/>
          </p:nvPr>
        </p:nvSpPr>
        <p:spPr/>
        <p:txBody>
          <a:bodyPr/>
          <a:lstStyle/>
          <a:p>
            <a:fld id="{4509A250-FF31-4206-8172-F9D3106AACB1}" type="datetimeFigureOut">
              <a:rPr lang="en-US" dirty="0"/>
              <a:t>10/5/19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s-MX"/>
              <a:t>Haz clic para modificar el estilo de título del patrón</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MX"/>
              <a:t>Haga clic para modificar los estilos de texto del patrón</a:t>
            </a:r>
          </a:p>
        </p:txBody>
      </p:sp>
      <p:sp>
        <p:nvSpPr>
          <p:cNvPr id="4" name="Date Placeholder 3"/>
          <p:cNvSpPr>
            <a:spLocks noGrp="1"/>
          </p:cNvSpPr>
          <p:nvPr>
            <p:ph type="dt" sz="half" idx="10"/>
          </p:nvPr>
        </p:nvSpPr>
        <p:spPr/>
        <p:txBody>
          <a:bodyPr/>
          <a:lstStyle/>
          <a:p>
            <a:fld id="{9796027F-7875-4030-9381-8BD8C4F21935}" type="datetimeFigureOut">
              <a:rPr lang="en-US" dirty="0"/>
              <a:t>10/5/19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MX"/>
              <a:t>Haz clic para modificar el estilo de título del patrón</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dirty="0"/>
              <a:t>10/5/19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MX"/>
              <a:t>Haz clic para modificar el estilo de título del patrón</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MX"/>
              <a:t>Haga clic para modificar los estilos de texto del patrón</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MX"/>
              <a:t>Haga clic para modificar los estilos de texto del patrón</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dirty="0"/>
              <a:t>10/5/19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MX"/>
              <a:t>Haz clic para modificar el estilo de título del patrón</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10/5/19</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10/5/19</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s-MX"/>
              <a:t>Haz clic para modificar el estilo de título del patrón</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MX"/>
              <a:t>Haga clic para modificar los estilos de texto del patrón</a:t>
            </a:r>
          </a:p>
        </p:txBody>
      </p:sp>
      <p:sp>
        <p:nvSpPr>
          <p:cNvPr id="7" name="Date Placeholder 4"/>
          <p:cNvSpPr>
            <a:spLocks noGrp="1"/>
          </p:cNvSpPr>
          <p:nvPr>
            <p:ph type="dt" sz="half" idx="10"/>
          </p:nvPr>
        </p:nvSpPr>
        <p:spPr/>
        <p:txBody>
          <a:bodyPr/>
          <a:lstStyle/>
          <a:p>
            <a:fld id="{4509A250-FF31-4206-8172-F9D3106AACB1}" type="datetimeFigureOut">
              <a:rPr lang="en-US" dirty="0"/>
              <a:t>10/5/19</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s-MX"/>
              <a:t>Haz clic para modificar el estilo de título del patrón</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MX"/>
              <a:t>Haz clic en el icono para agregar una imagen</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MX"/>
              <a:t>Haga clic para modificar los estilos de texto del patrón</a:t>
            </a:r>
          </a:p>
        </p:txBody>
      </p:sp>
      <p:sp>
        <p:nvSpPr>
          <p:cNvPr id="5" name="Date Placeholder 4"/>
          <p:cNvSpPr>
            <a:spLocks noGrp="1"/>
          </p:cNvSpPr>
          <p:nvPr>
            <p:ph type="dt" sz="half" idx="10"/>
          </p:nvPr>
        </p:nvSpPr>
        <p:spPr/>
        <p:txBody>
          <a:bodyPr/>
          <a:lstStyle/>
          <a:p>
            <a:fld id="{4509A250-FF31-4206-8172-F9D3106AACB1}" type="datetimeFigureOut">
              <a:rPr lang="en-US" dirty="0"/>
              <a:t>10/5/19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s-MX"/>
              <a:t>Haz clic para modificar el estilo de título del patrón</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10/5/19</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‹Nº›</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1.xml"/><Relationship Id="rId5" Type="http://schemas.openxmlformats.org/officeDocument/2006/relationships/image" Target="../media/image10.tiff"/><Relationship Id="rId4"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C619318-99D4-2046-9D34-42412F433838}"/>
              </a:ext>
            </a:extLst>
          </p:cNvPr>
          <p:cNvSpPr>
            <a:spLocks noGrp="1"/>
          </p:cNvSpPr>
          <p:nvPr>
            <p:ph type="ctrTitle"/>
          </p:nvPr>
        </p:nvSpPr>
        <p:spPr>
          <a:xfrm>
            <a:off x="729877" y="1248273"/>
            <a:ext cx="10732246" cy="2180727"/>
          </a:xfrm>
        </p:spPr>
        <p:txBody>
          <a:bodyPr/>
          <a:lstStyle/>
          <a:p>
            <a:pPr algn="ctr"/>
            <a:r>
              <a:rPr lang="es-MX" dirty="0"/>
              <a:t>The re – evolution of the Mexico´s city Metro</a:t>
            </a:r>
          </a:p>
        </p:txBody>
      </p:sp>
      <p:sp>
        <p:nvSpPr>
          <p:cNvPr id="3" name="Subtítulo 2">
            <a:extLst>
              <a:ext uri="{FF2B5EF4-FFF2-40B4-BE49-F238E27FC236}">
                <a16:creationId xmlns:a16="http://schemas.microsoft.com/office/drawing/2014/main" id="{C5D83C48-0803-3A41-881B-8508187C6A83}"/>
              </a:ext>
            </a:extLst>
          </p:cNvPr>
          <p:cNvSpPr>
            <a:spLocks noGrp="1"/>
          </p:cNvSpPr>
          <p:nvPr>
            <p:ph type="subTitle" idx="1"/>
          </p:nvPr>
        </p:nvSpPr>
        <p:spPr>
          <a:xfrm>
            <a:off x="6886573" y="5445221"/>
            <a:ext cx="5122863" cy="861420"/>
          </a:xfrm>
        </p:spPr>
        <p:txBody>
          <a:bodyPr anchor="ctr"/>
          <a:lstStyle/>
          <a:p>
            <a:pPr algn="ctr"/>
            <a:r>
              <a:rPr lang="es-MX" dirty="0"/>
              <a:t>PrÓXIMA ESTACIÓN…ESPERANZA</a:t>
            </a:r>
          </a:p>
        </p:txBody>
      </p:sp>
      <p:pic>
        <p:nvPicPr>
          <p:cNvPr id="4" name="Imagen 3">
            <a:extLst>
              <a:ext uri="{FF2B5EF4-FFF2-40B4-BE49-F238E27FC236}">
                <a16:creationId xmlns:a16="http://schemas.microsoft.com/office/drawing/2014/main" id="{74E6BAD3-804F-354C-8409-E2A67CCE6F6A}"/>
              </a:ext>
            </a:extLst>
          </p:cNvPr>
          <p:cNvPicPr>
            <a:picLocks noChangeAspect="1"/>
          </p:cNvPicPr>
          <p:nvPr/>
        </p:nvPicPr>
        <p:blipFill>
          <a:blip r:embed="rId2"/>
          <a:stretch>
            <a:fillRect/>
          </a:stretch>
        </p:blipFill>
        <p:spPr>
          <a:xfrm>
            <a:off x="1151779" y="4052238"/>
            <a:ext cx="2491533" cy="2491533"/>
          </a:xfrm>
          <a:prstGeom prst="rect">
            <a:avLst/>
          </a:prstGeom>
        </p:spPr>
      </p:pic>
    </p:spTree>
    <p:extLst>
      <p:ext uri="{BB962C8B-B14F-4D97-AF65-F5344CB8AC3E}">
        <p14:creationId xmlns:p14="http://schemas.microsoft.com/office/powerpoint/2010/main" val="30659656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FFEF5510-5529-034D-9749-5A26F1AF85AF}"/>
              </a:ext>
            </a:extLst>
          </p:cNvPr>
          <p:cNvSpPr>
            <a:spLocks noGrp="1"/>
          </p:cNvSpPr>
          <p:nvPr>
            <p:ph type="ctrTitle"/>
          </p:nvPr>
        </p:nvSpPr>
        <p:spPr>
          <a:xfrm>
            <a:off x="317916" y="687541"/>
            <a:ext cx="5123879" cy="2356773"/>
          </a:xfrm>
        </p:spPr>
        <p:txBody>
          <a:bodyPr/>
          <a:lstStyle/>
          <a:p>
            <a:r>
              <a:rPr lang="es-MX" sz="3200" dirty="0"/>
              <a:t>Here we are going to tell the story related with the mobility in MX city metro through recent years with a historical inflow graph</a:t>
            </a:r>
          </a:p>
        </p:txBody>
      </p:sp>
      <p:sp>
        <p:nvSpPr>
          <p:cNvPr id="7" name="Subtítulo 6">
            <a:extLst>
              <a:ext uri="{FF2B5EF4-FFF2-40B4-BE49-F238E27FC236}">
                <a16:creationId xmlns:a16="http://schemas.microsoft.com/office/drawing/2014/main" id="{4CDE9236-AA24-BD41-904B-F2578D3DABAF}"/>
              </a:ext>
            </a:extLst>
          </p:cNvPr>
          <p:cNvSpPr>
            <a:spLocks noGrp="1"/>
          </p:cNvSpPr>
          <p:nvPr>
            <p:ph type="subTitle" idx="1"/>
          </p:nvPr>
        </p:nvSpPr>
        <p:spPr>
          <a:xfrm>
            <a:off x="3071285" y="3238143"/>
            <a:ext cx="4741020" cy="861420"/>
          </a:xfrm>
        </p:spPr>
        <p:txBody>
          <a:bodyPr>
            <a:normAutofit fontScale="92500" lnSpcReduction="20000"/>
          </a:bodyPr>
          <a:lstStyle/>
          <a:p>
            <a:pPr algn="ctr"/>
            <a:r>
              <a:rPr lang="es-MX" dirty="0"/>
              <a:t>We will be able to show a historical inflow graph right here</a:t>
            </a:r>
          </a:p>
        </p:txBody>
      </p:sp>
      <p:pic>
        <p:nvPicPr>
          <p:cNvPr id="9" name="Gráfico 8" descr="Globo terráqueo: América">
            <a:extLst>
              <a:ext uri="{FF2B5EF4-FFF2-40B4-BE49-F238E27FC236}">
                <a16:creationId xmlns:a16="http://schemas.microsoft.com/office/drawing/2014/main" id="{A43D9756-BF7F-8A44-A58E-3DD05243633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441135" y="4099563"/>
            <a:ext cx="2564607" cy="2564607"/>
          </a:xfrm>
          <a:prstGeom prst="rect">
            <a:avLst/>
          </a:prstGeom>
        </p:spPr>
      </p:pic>
      <p:sp>
        <p:nvSpPr>
          <p:cNvPr id="10" name="Subtítulo 6">
            <a:extLst>
              <a:ext uri="{FF2B5EF4-FFF2-40B4-BE49-F238E27FC236}">
                <a16:creationId xmlns:a16="http://schemas.microsoft.com/office/drawing/2014/main" id="{DDB338EA-5C21-FA4C-AAF8-A52CD28A0A8E}"/>
              </a:ext>
            </a:extLst>
          </p:cNvPr>
          <p:cNvSpPr txBox="1">
            <a:spLocks/>
          </p:cNvSpPr>
          <p:nvPr/>
        </p:nvSpPr>
        <p:spPr>
          <a:xfrm>
            <a:off x="9240464" y="1101877"/>
            <a:ext cx="2951536" cy="1441297"/>
          </a:xfrm>
          <a:prstGeom prst="rect">
            <a:avLst/>
          </a:prstGeom>
        </p:spPr>
        <p:txBody>
          <a:bodyPr vert="horz" lIns="91440" tIns="45720" rIns="91440" bIns="45720" rtlCol="0" anchor="t">
            <a:normAutofit fontScale="92500" lnSpcReduction="10000"/>
          </a:bodyPr>
          <a:lstStyle>
            <a:lvl1pPr marL="0" indent="0" algn="l" defTabSz="457200" rtl="0" eaLnBrk="1" latinLnBrk="0" hangingPunct="1">
              <a:spcBef>
                <a:spcPts val="1000"/>
              </a:spcBef>
              <a:spcAft>
                <a:spcPts val="0"/>
              </a:spcAft>
              <a:buClr>
                <a:schemeClr val="bg2">
                  <a:lumMod val="40000"/>
                  <a:lumOff val="60000"/>
                </a:schemeClr>
              </a:buClr>
              <a:buSzPct val="80000"/>
              <a:buFont typeface="Wingdings 3" charset="2"/>
              <a:buNone/>
              <a:defRPr sz="2000" b="0" i="0" kern="1200" cap="all">
                <a:solidFill>
                  <a:schemeClr val="bg2">
                    <a:lumMod val="40000"/>
                    <a:lumOff val="60000"/>
                  </a:schemeClr>
                </a:solidFill>
                <a:latin typeface="+mj-lt"/>
                <a:ea typeface="+mj-ea"/>
                <a:cs typeface="+mj-cs"/>
              </a:defRPr>
            </a:lvl1pPr>
            <a:lvl2pPr marL="457200" indent="0" algn="ctr" defTabSz="457200" rtl="0" eaLnBrk="1" latinLnBrk="0" hangingPunct="1">
              <a:spcBef>
                <a:spcPts val="1000"/>
              </a:spcBef>
              <a:spcAft>
                <a:spcPts val="0"/>
              </a:spcAft>
              <a:buClr>
                <a:schemeClr val="bg2">
                  <a:lumMod val="40000"/>
                  <a:lumOff val="60000"/>
                </a:schemeClr>
              </a:buClr>
              <a:buSzPct val="80000"/>
              <a:buFont typeface="Wingdings 3" charset="2"/>
              <a:buNone/>
              <a:defRPr sz="1800" b="0" i="0" kern="1200">
                <a:solidFill>
                  <a:schemeClr val="tx1">
                    <a:tint val="75000"/>
                  </a:schemeClr>
                </a:solidFill>
                <a:latin typeface="+mj-lt"/>
                <a:ea typeface="+mj-ea"/>
                <a:cs typeface="+mj-cs"/>
              </a:defRPr>
            </a:lvl2pPr>
            <a:lvl3pPr marL="914400" indent="0" algn="ctr" defTabSz="457200" rtl="0" eaLnBrk="1" latinLnBrk="0" hangingPunct="1">
              <a:spcBef>
                <a:spcPts val="1000"/>
              </a:spcBef>
              <a:spcAft>
                <a:spcPts val="0"/>
              </a:spcAft>
              <a:buClr>
                <a:schemeClr val="bg2">
                  <a:lumMod val="40000"/>
                  <a:lumOff val="60000"/>
                </a:schemeClr>
              </a:buClr>
              <a:buSzPct val="80000"/>
              <a:buFont typeface="Wingdings 3" charset="2"/>
              <a:buNone/>
              <a:defRPr sz="1600" b="0" i="0" kern="1200">
                <a:solidFill>
                  <a:schemeClr val="tx1">
                    <a:tint val="75000"/>
                  </a:schemeClr>
                </a:solidFill>
                <a:latin typeface="+mj-lt"/>
                <a:ea typeface="+mj-ea"/>
                <a:cs typeface="+mj-cs"/>
              </a:defRPr>
            </a:lvl3pPr>
            <a:lvl4pPr marL="1371600" indent="0" algn="ctr" defTabSz="457200" rtl="0" eaLnBrk="1" latinLnBrk="0" hangingPunct="1">
              <a:spcBef>
                <a:spcPts val="1000"/>
              </a:spcBef>
              <a:spcAft>
                <a:spcPts val="0"/>
              </a:spcAft>
              <a:buClr>
                <a:schemeClr val="bg2">
                  <a:lumMod val="40000"/>
                  <a:lumOff val="60000"/>
                </a:schemeClr>
              </a:buClr>
              <a:buSzPct val="80000"/>
              <a:buFont typeface="Wingdings 3" charset="2"/>
              <a:buNone/>
              <a:defRPr sz="1400" b="0" i="0" kern="1200">
                <a:solidFill>
                  <a:schemeClr val="tx1">
                    <a:tint val="75000"/>
                  </a:schemeClr>
                </a:solidFill>
                <a:latin typeface="+mj-lt"/>
                <a:ea typeface="+mj-ea"/>
                <a:cs typeface="+mj-cs"/>
              </a:defRPr>
            </a:lvl4pPr>
            <a:lvl5pPr marL="1828800" indent="0" algn="ctr" defTabSz="457200" rtl="0" eaLnBrk="1" latinLnBrk="0" hangingPunct="1">
              <a:spcBef>
                <a:spcPts val="1000"/>
              </a:spcBef>
              <a:spcAft>
                <a:spcPts val="0"/>
              </a:spcAft>
              <a:buClr>
                <a:schemeClr val="bg2">
                  <a:lumMod val="40000"/>
                  <a:lumOff val="60000"/>
                </a:schemeClr>
              </a:buClr>
              <a:buSzPct val="80000"/>
              <a:buFont typeface="Wingdings 3" charset="2"/>
              <a:buNone/>
              <a:defRPr sz="1400" b="0" i="0" kern="1200">
                <a:solidFill>
                  <a:schemeClr val="tx1">
                    <a:tint val="75000"/>
                  </a:schemeClr>
                </a:solidFill>
                <a:latin typeface="+mj-lt"/>
                <a:ea typeface="+mj-ea"/>
                <a:cs typeface="+mj-cs"/>
              </a:defRPr>
            </a:lvl5pPr>
            <a:lvl6pPr marL="2286000" indent="0" algn="ctr" defTabSz="457200" rtl="0" eaLnBrk="1" latinLnBrk="0" hangingPunct="1">
              <a:spcBef>
                <a:spcPts val="1000"/>
              </a:spcBef>
              <a:spcAft>
                <a:spcPts val="0"/>
              </a:spcAft>
              <a:buClr>
                <a:schemeClr val="bg2">
                  <a:lumMod val="40000"/>
                  <a:lumOff val="60000"/>
                </a:schemeClr>
              </a:buClr>
              <a:buSzPct val="80000"/>
              <a:buFont typeface="Wingdings 3" charset="2"/>
              <a:buNone/>
              <a:defRPr sz="1400" b="0" i="0" kern="1200">
                <a:solidFill>
                  <a:schemeClr val="tx1">
                    <a:tint val="75000"/>
                  </a:schemeClr>
                </a:solidFill>
                <a:latin typeface="+mj-lt"/>
                <a:ea typeface="+mj-ea"/>
                <a:cs typeface="+mj-cs"/>
              </a:defRPr>
            </a:lvl6pPr>
            <a:lvl7pPr marL="2743200" indent="0" algn="ctr" defTabSz="457200" rtl="0" eaLnBrk="1" latinLnBrk="0" hangingPunct="1">
              <a:spcBef>
                <a:spcPts val="1000"/>
              </a:spcBef>
              <a:spcAft>
                <a:spcPts val="0"/>
              </a:spcAft>
              <a:buClr>
                <a:schemeClr val="bg2">
                  <a:lumMod val="40000"/>
                  <a:lumOff val="60000"/>
                </a:schemeClr>
              </a:buClr>
              <a:buSzPct val="80000"/>
              <a:buFont typeface="Wingdings 3" charset="2"/>
              <a:buNone/>
              <a:defRPr sz="1400" b="0" i="0" kern="1200">
                <a:solidFill>
                  <a:schemeClr val="tx1">
                    <a:tint val="75000"/>
                  </a:schemeClr>
                </a:solidFill>
                <a:latin typeface="+mj-lt"/>
                <a:ea typeface="+mj-ea"/>
                <a:cs typeface="+mj-cs"/>
              </a:defRPr>
            </a:lvl7pPr>
            <a:lvl8pPr marL="3200400" indent="0" algn="ctr" defTabSz="457200" rtl="0" eaLnBrk="1" latinLnBrk="0" hangingPunct="1">
              <a:spcBef>
                <a:spcPts val="1000"/>
              </a:spcBef>
              <a:spcAft>
                <a:spcPts val="0"/>
              </a:spcAft>
              <a:buClr>
                <a:schemeClr val="bg2">
                  <a:lumMod val="40000"/>
                  <a:lumOff val="60000"/>
                </a:schemeClr>
              </a:buClr>
              <a:buSzPct val="80000"/>
              <a:buFont typeface="Wingdings 3" charset="2"/>
              <a:buNone/>
              <a:defRPr sz="1400" b="0" i="0" kern="1200">
                <a:solidFill>
                  <a:schemeClr val="tx1">
                    <a:tint val="75000"/>
                  </a:schemeClr>
                </a:solidFill>
                <a:latin typeface="+mj-lt"/>
                <a:ea typeface="+mj-ea"/>
                <a:cs typeface="+mj-cs"/>
              </a:defRPr>
            </a:lvl8pPr>
            <a:lvl9pPr marL="3657600" indent="0" algn="ctr" defTabSz="457200" rtl="0" eaLnBrk="1" latinLnBrk="0" hangingPunct="1">
              <a:spcBef>
                <a:spcPts val="1000"/>
              </a:spcBef>
              <a:spcAft>
                <a:spcPts val="0"/>
              </a:spcAft>
              <a:buClr>
                <a:schemeClr val="bg2">
                  <a:lumMod val="40000"/>
                  <a:lumOff val="60000"/>
                </a:schemeClr>
              </a:buClr>
              <a:buSzPct val="80000"/>
              <a:buFont typeface="Wingdings 3" charset="2"/>
              <a:buNone/>
              <a:defRPr sz="1400" b="0" i="0" kern="1200">
                <a:solidFill>
                  <a:schemeClr val="tx1">
                    <a:tint val="75000"/>
                  </a:schemeClr>
                </a:solidFill>
                <a:latin typeface="+mj-lt"/>
                <a:ea typeface="+mj-ea"/>
                <a:cs typeface="+mj-cs"/>
              </a:defRPr>
            </a:lvl9pPr>
          </a:lstStyle>
          <a:p>
            <a:pPr algn="ctr"/>
            <a:r>
              <a:rPr lang="es-MX" dirty="0"/>
              <a:t>Here, the user can select the metro line, or station, to review which is the best option</a:t>
            </a:r>
          </a:p>
        </p:txBody>
      </p:sp>
      <p:pic>
        <p:nvPicPr>
          <p:cNvPr id="3" name="Imagen 2">
            <a:extLst>
              <a:ext uri="{FF2B5EF4-FFF2-40B4-BE49-F238E27FC236}">
                <a16:creationId xmlns:a16="http://schemas.microsoft.com/office/drawing/2014/main" id="{FA8A6B07-6F1F-F344-A8FC-06BE848B2F80}"/>
              </a:ext>
            </a:extLst>
          </p:cNvPr>
          <p:cNvPicPr>
            <a:picLocks noChangeAspect="1"/>
          </p:cNvPicPr>
          <p:nvPr/>
        </p:nvPicPr>
        <p:blipFill>
          <a:blip r:embed="rId4"/>
          <a:stretch>
            <a:fillRect/>
          </a:stretch>
        </p:blipFill>
        <p:spPr>
          <a:xfrm>
            <a:off x="6728893" y="3997905"/>
            <a:ext cx="4021972" cy="2534748"/>
          </a:xfrm>
          <a:prstGeom prst="rect">
            <a:avLst/>
          </a:prstGeom>
        </p:spPr>
      </p:pic>
      <p:pic>
        <p:nvPicPr>
          <p:cNvPr id="4" name="Imagen 3">
            <a:extLst>
              <a:ext uri="{FF2B5EF4-FFF2-40B4-BE49-F238E27FC236}">
                <a16:creationId xmlns:a16="http://schemas.microsoft.com/office/drawing/2014/main" id="{424246EC-543A-D347-B96D-1ACF4CD52AE5}"/>
              </a:ext>
            </a:extLst>
          </p:cNvPr>
          <p:cNvPicPr>
            <a:picLocks noChangeAspect="1"/>
          </p:cNvPicPr>
          <p:nvPr/>
        </p:nvPicPr>
        <p:blipFill>
          <a:blip r:embed="rId5"/>
          <a:stretch>
            <a:fillRect/>
          </a:stretch>
        </p:blipFill>
        <p:spPr>
          <a:xfrm>
            <a:off x="5561718" y="325347"/>
            <a:ext cx="3558822" cy="2356773"/>
          </a:xfrm>
          <a:prstGeom prst="rect">
            <a:avLst/>
          </a:prstGeom>
        </p:spPr>
      </p:pic>
    </p:spTree>
    <p:extLst>
      <p:ext uri="{BB962C8B-B14F-4D97-AF65-F5344CB8AC3E}">
        <p14:creationId xmlns:p14="http://schemas.microsoft.com/office/powerpoint/2010/main" val="10969358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4">
            <a:extLst>
              <a:ext uri="{FF2B5EF4-FFF2-40B4-BE49-F238E27FC236}">
                <a16:creationId xmlns:a16="http://schemas.microsoft.com/office/drawing/2014/main" id="{B6C15AB6-CA2A-184A-9887-294E02FF1722}"/>
              </a:ext>
            </a:extLst>
          </p:cNvPr>
          <p:cNvSpPr>
            <a:spLocks noGrp="1"/>
          </p:cNvSpPr>
          <p:nvPr>
            <p:ph type="ctrTitle"/>
          </p:nvPr>
        </p:nvSpPr>
        <p:spPr>
          <a:xfrm>
            <a:off x="317915" y="234176"/>
            <a:ext cx="11424319" cy="6389647"/>
          </a:xfrm>
        </p:spPr>
        <p:txBody>
          <a:bodyPr anchor="t"/>
          <a:lstStyle/>
          <a:p>
            <a:r>
              <a:rPr lang="es-MX" sz="1400" dirty="0"/>
              <a:t>In september 4th from 1969, the Metro begins operations (Line 1) and now a day it has a 226 km extension, going from Mexico City to State of Mexico.</a:t>
            </a:r>
            <a:br>
              <a:rPr lang="es-MX" sz="1400" dirty="0"/>
            </a:br>
            <a:br>
              <a:rPr lang="es-MX" sz="1400" dirty="0"/>
            </a:br>
            <a:r>
              <a:rPr lang="es-MX" sz="1400" dirty="0"/>
              <a:t>It has become the backbone of mobility in the Metropolitan Zone of the Valley of Mexico.</a:t>
            </a:r>
            <a:br>
              <a:rPr lang="es-MX" sz="1400" dirty="0"/>
            </a:br>
            <a:br>
              <a:rPr lang="es-MX" sz="1400" dirty="0"/>
            </a:br>
            <a:r>
              <a:rPr lang="es-MX" sz="1400" dirty="0"/>
              <a:t>Each train, also called a convoy, is made up of nine cars. Six of them are drivers, that is, they have their own traction and they drag the convoy together; they occupy positions 1, 3, 4, 6, 7 and 9. The remaining trains are trailers, that is without their own traction.</a:t>
            </a:r>
            <a:br>
              <a:rPr lang="es-MX" sz="1400" dirty="0"/>
            </a:br>
            <a:br>
              <a:rPr lang="es-MX" sz="1400" dirty="0"/>
            </a:br>
            <a:r>
              <a:rPr lang="es-MX" sz="1400" dirty="0"/>
              <a:t>The body of the car, where passengers travel, is called a box.</a:t>
            </a:r>
            <a:br>
              <a:rPr lang="es-MX" sz="1400" dirty="0"/>
            </a:br>
            <a:br>
              <a:rPr lang="es-MX" sz="1400" dirty="0"/>
            </a:br>
            <a:r>
              <a:rPr lang="es-MX" sz="1400" dirty="0"/>
              <a:t>Every day, the Metro receives an average of 5.5 million people, number that exceeds the population of Uruguay by 2 million and amounts to the total population of Finland, for example.</a:t>
            </a:r>
            <a:br>
              <a:rPr lang="es-MX" sz="1400" dirty="0"/>
            </a:br>
            <a:br>
              <a:rPr lang="es-MX" sz="1400" dirty="0"/>
            </a:br>
            <a:r>
              <a:rPr lang="es-MX" sz="1400" dirty="0"/>
              <a:t>Let's imagine!!, 1 whole country traveling in the Metro is possible, and that happens day by day in the Valley of Mexico.</a:t>
            </a:r>
            <a:br>
              <a:rPr lang="es-MX" sz="1400" dirty="0"/>
            </a:br>
            <a:br>
              <a:rPr lang="es-MX" sz="1400" dirty="0"/>
            </a:br>
            <a:r>
              <a:rPr lang="es-MX" sz="1400" dirty="0"/>
              <a:t>Let´s review some numbers.</a:t>
            </a:r>
            <a:br>
              <a:rPr lang="es-MX" sz="1400" dirty="0"/>
            </a:br>
            <a:br>
              <a:rPr lang="es-MX" sz="1400" dirty="0"/>
            </a:br>
            <a:r>
              <a:rPr lang="es-MX" sz="1400" dirty="0"/>
              <a:t>In total there are 195 stations in the Metro.</a:t>
            </a:r>
            <a:br>
              <a:rPr lang="es-MX" sz="1400" dirty="0"/>
            </a:br>
            <a:br>
              <a:rPr lang="es-MX" sz="1400" dirty="0"/>
            </a:br>
            <a:r>
              <a:rPr lang="es-MX" sz="1400" dirty="0"/>
              <a:t>The deepest line is 7.</a:t>
            </a:r>
          </a:p>
        </p:txBody>
      </p:sp>
    </p:spTree>
    <p:extLst>
      <p:ext uri="{BB962C8B-B14F-4D97-AF65-F5344CB8AC3E}">
        <p14:creationId xmlns:p14="http://schemas.microsoft.com/office/powerpoint/2010/main" val="131547153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280</TotalTime>
  <Words>105</Words>
  <Application>Microsoft Macintosh PowerPoint</Application>
  <PresentationFormat>Panorámica</PresentationFormat>
  <Paragraphs>6</Paragraphs>
  <Slides>3</Slides>
  <Notes>0</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3</vt:i4>
      </vt:variant>
    </vt:vector>
  </HeadingPairs>
  <TitlesOfParts>
    <vt:vector size="7" baseType="lpstr">
      <vt:lpstr>Arial</vt:lpstr>
      <vt:lpstr>Century Gothic</vt:lpstr>
      <vt:lpstr>Wingdings 3</vt:lpstr>
      <vt:lpstr>Ion</vt:lpstr>
      <vt:lpstr>The re – evolution of the Mexico´s city Metro</vt:lpstr>
      <vt:lpstr>Here we are going to tell the story related with the mobility in MX city metro through recent years with a historical inflow graph</vt:lpstr>
      <vt:lpstr>In september 4th from 1969, the Metro begins operations (Line 1) and now a day it has a 226 km extension, going from Mexico City to State of Mexico.  It has become the backbone of mobility in the Metropolitan Zone of the Valley of Mexico.  Each train, also called a convoy, is made up of nine cars. Six of them are drivers, that is, they have their own traction and they drag the convoy together; they occupy positions 1, 3, 4, 6, 7 and 9. The remaining trains are trailers, that is without their own traction.  The body of the car, where passengers travel, is called a box.  Every day, the Metro receives an average of 5.5 million people, number that exceeds the population of Uruguay by 2 million and amounts to the total population of Finland, for example.  Let's imagine!!, 1 whole country traveling in the Metro is possible, and that happens day by day in the Valley of Mexico.  Let´s review some numbers.  In total there are 195 stations in the Metro.  The deepest line is 7.</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re – evolution of the Mexico´s city Metro</dc:title>
  <dc:creator>Hugo Barcenas</dc:creator>
  <cp:lastModifiedBy>Hugo Barcenas</cp:lastModifiedBy>
  <cp:revision>23</cp:revision>
  <dcterms:created xsi:type="dcterms:W3CDTF">2019-09-27T02:10:39Z</dcterms:created>
  <dcterms:modified xsi:type="dcterms:W3CDTF">2019-10-05T18:37:23Z</dcterms:modified>
</cp:coreProperties>
</file>

<file path=docProps/thumbnail.jpeg>
</file>